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0938-F6A0-4869-A0CB-9D9A6856BFA5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DCF6-B279-40B4-92F4-C49B48C693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581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0377">
              <a:defRPr/>
            </a:pPr>
            <a:endParaRPr lang="en-SG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D07196-F4B4-411E-9AEA-B6F427118560}" type="datetimeFigureOut">
              <a:rPr lang="en-SG" smtClean="0"/>
              <a:t>7/3/2015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E69D70-BF0C-4CB6-8372-FA4EC0EBEC8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SG" b="1" dirty="0" smtClean="0"/>
              <a:t>Let Us Draw Near to God</a:t>
            </a:r>
            <a:endParaRPr lang="en-S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733256"/>
            <a:ext cx="6400800" cy="1656184"/>
          </a:xfrm>
        </p:spPr>
        <p:txBody>
          <a:bodyPr>
            <a:noAutofit/>
          </a:bodyPr>
          <a:lstStyle/>
          <a:p>
            <a:r>
              <a:rPr lang="en-SG" b="1" dirty="0" smtClean="0"/>
              <a:t>Saturday Service</a:t>
            </a:r>
          </a:p>
          <a:p>
            <a:r>
              <a:rPr lang="en-SG" b="1" dirty="0" smtClean="0"/>
              <a:t>7 Mar 2015</a:t>
            </a:r>
          </a:p>
          <a:p>
            <a:r>
              <a:rPr lang="en-SG" b="1" dirty="0" smtClean="0"/>
              <a:t>Cecil </a:t>
            </a:r>
            <a:r>
              <a:rPr lang="en-SG" b="1" dirty="0" err="1" smtClean="0"/>
              <a:t>Ang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9636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SG" sz="4400" dirty="0">
                <a:effectLst/>
              </a:rPr>
              <a:t>Let us </a:t>
            </a:r>
            <a:r>
              <a:rPr lang="en-SG" sz="4400" dirty="0" smtClean="0">
                <a:effectLst/>
              </a:rPr>
              <a:t>hold </a:t>
            </a:r>
            <a:r>
              <a:rPr lang="en-SG" sz="4400" dirty="0">
                <a:effectLst/>
              </a:rPr>
              <a:t>fast the confession of our hope </a:t>
            </a:r>
            <a:r>
              <a:rPr lang="en-SG" sz="4400" dirty="0" smtClean="0">
                <a:effectLst/>
              </a:rPr>
              <a:t/>
            </a:r>
            <a:br>
              <a:rPr lang="en-SG" sz="4400" dirty="0" smtClean="0">
                <a:effectLst/>
              </a:rPr>
            </a:br>
            <a:r>
              <a:rPr lang="en-SG" sz="4400" dirty="0" smtClean="0">
                <a:effectLst/>
              </a:rPr>
              <a:t>without wavering </a:t>
            </a:r>
            <a:r>
              <a:rPr lang="en-SG" sz="4400" dirty="0">
                <a:effectLst/>
              </a:rPr>
              <a:t>for He who promised is </a:t>
            </a:r>
            <a:r>
              <a:rPr lang="en-SG" sz="4400" dirty="0" smtClean="0">
                <a:effectLst/>
              </a:rPr>
              <a:t>faithful </a:t>
            </a:r>
            <a:r>
              <a:rPr lang="en-SG" sz="3600" dirty="0">
                <a:effectLst/>
              </a:rPr>
              <a:t>(v 23</a:t>
            </a:r>
            <a:r>
              <a:rPr lang="en-SG" sz="3600" dirty="0" smtClean="0">
                <a:effectLst/>
              </a:rPr>
              <a:t>)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3000" b="1" dirty="0" err="1"/>
              <a:t>Qn</a:t>
            </a:r>
            <a:r>
              <a:rPr lang="en-SG" sz="3000" b="1" dirty="0"/>
              <a:t>: What can we do in the face of adversity?</a:t>
            </a:r>
          </a:p>
          <a:p>
            <a:pPr marL="0" indent="0">
              <a:buNone/>
            </a:pPr>
            <a:endParaRPr lang="en-SG" sz="3000" dirty="0" smtClean="0"/>
          </a:p>
          <a:p>
            <a:r>
              <a:rPr lang="en-SG" sz="3000" dirty="0" smtClean="0"/>
              <a:t>Consider Jesus: faithful to God till the end; faithful towards us in keeping His promises</a:t>
            </a:r>
          </a:p>
          <a:p>
            <a:endParaRPr lang="en-SG" sz="3000" dirty="0" smtClean="0"/>
          </a:p>
          <a:p>
            <a:pPr marL="0" indent="0">
              <a:buNone/>
            </a:pPr>
            <a:r>
              <a:rPr lang="en-SG" sz="2800" dirty="0"/>
              <a:t>… fixing our eyes on Jesus, the pioneer and </a:t>
            </a:r>
            <a:r>
              <a:rPr lang="en-SG" sz="2800" dirty="0" err="1"/>
              <a:t>perfecter</a:t>
            </a:r>
            <a:r>
              <a:rPr lang="en-SG" sz="2800" dirty="0"/>
              <a:t> of faith.  For the joy set before him he endured the cross, scorning its shame, and sat down at the right hand of the throne of God. </a:t>
            </a:r>
            <a:r>
              <a:rPr lang="en-SG" sz="2800" baseline="30000" dirty="0"/>
              <a:t>3 </a:t>
            </a:r>
            <a:r>
              <a:rPr lang="en-SG" sz="2800" dirty="0"/>
              <a:t>Consider him who endured such opposition from sinners, so that you will not grow weary and lose heart.  </a:t>
            </a:r>
            <a:r>
              <a:rPr lang="en-SG" sz="2800" dirty="0" err="1"/>
              <a:t>Heb</a:t>
            </a:r>
            <a:r>
              <a:rPr lang="en-SG" sz="2800" dirty="0"/>
              <a:t> 12:2-3 NIV</a:t>
            </a:r>
          </a:p>
          <a:p>
            <a:endParaRPr lang="en-SG" sz="2800" dirty="0"/>
          </a:p>
          <a:p>
            <a:pPr marL="0" indent="0">
              <a:buNone/>
            </a:pP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4260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SG" sz="4400" dirty="0">
                <a:effectLst/>
              </a:rPr>
              <a:t>Let us </a:t>
            </a:r>
            <a:r>
              <a:rPr lang="en-SG" sz="4400" dirty="0" smtClean="0">
                <a:effectLst/>
              </a:rPr>
              <a:t>hold </a:t>
            </a:r>
            <a:r>
              <a:rPr lang="en-SG" sz="4400" dirty="0">
                <a:effectLst/>
              </a:rPr>
              <a:t>fast the confession of our hope </a:t>
            </a:r>
            <a:r>
              <a:rPr lang="en-SG" sz="4400" dirty="0" smtClean="0">
                <a:effectLst/>
              </a:rPr>
              <a:t/>
            </a:r>
            <a:br>
              <a:rPr lang="en-SG" sz="4400" dirty="0" smtClean="0">
                <a:effectLst/>
              </a:rPr>
            </a:br>
            <a:r>
              <a:rPr lang="en-SG" sz="4400" dirty="0" smtClean="0">
                <a:effectLst/>
              </a:rPr>
              <a:t>without wavering </a:t>
            </a:r>
            <a:r>
              <a:rPr lang="en-SG" sz="4400" dirty="0">
                <a:effectLst/>
              </a:rPr>
              <a:t>for He who promised is </a:t>
            </a:r>
            <a:r>
              <a:rPr lang="en-SG" sz="4400" dirty="0" smtClean="0">
                <a:effectLst/>
              </a:rPr>
              <a:t>faithful </a:t>
            </a:r>
            <a:r>
              <a:rPr lang="en-SG" sz="3600" dirty="0">
                <a:effectLst/>
              </a:rPr>
              <a:t>(v 23</a:t>
            </a:r>
            <a:r>
              <a:rPr lang="en-SG" sz="3600" dirty="0" smtClean="0">
                <a:effectLst/>
              </a:rPr>
              <a:t>)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SG" sz="2800" dirty="0" smtClean="0"/>
              <a:t>Priest Eli/Prophet Samuel: unable to instruct their children in the ways of the Lord (1 Sam 2:22-30; 1 Sam 8:1-3)</a:t>
            </a:r>
          </a:p>
          <a:p>
            <a:r>
              <a:rPr lang="en-SG" sz="2800" dirty="0" smtClean="0"/>
              <a:t>King David: adultery, lies and murder (2 Sam 11-12)</a:t>
            </a:r>
          </a:p>
          <a:p>
            <a:r>
              <a:rPr lang="en-SG" sz="2800" dirty="0" smtClean="0"/>
              <a:t>Apostles James &amp; John: emotions went unchecked (</a:t>
            </a:r>
            <a:r>
              <a:rPr lang="en-SG" sz="2800" dirty="0" err="1" smtClean="0"/>
              <a:t>Lk</a:t>
            </a:r>
            <a:r>
              <a:rPr lang="en-SG" sz="2800" dirty="0" smtClean="0"/>
              <a:t> 9:51-55)</a:t>
            </a:r>
            <a:endParaRPr lang="en-SG" sz="2800" dirty="0"/>
          </a:p>
          <a:p>
            <a:pPr marL="0" indent="0">
              <a:buNone/>
            </a:pP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9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SG" sz="4000" dirty="0">
                <a:effectLst/>
              </a:rPr>
              <a:t>Let us </a:t>
            </a:r>
            <a:r>
              <a:rPr lang="en-SG" sz="4000" dirty="0" smtClean="0">
                <a:effectLst/>
              </a:rPr>
              <a:t>consider </a:t>
            </a:r>
            <a:r>
              <a:rPr lang="en-SG" sz="4000" dirty="0">
                <a:effectLst/>
              </a:rPr>
              <a:t>how to stimulate one another </a:t>
            </a:r>
            <a:r>
              <a:rPr lang="en-SG" sz="4000" dirty="0" smtClean="0">
                <a:effectLst/>
              </a:rPr>
              <a:t/>
            </a:r>
            <a:br>
              <a:rPr lang="en-SG" sz="4000" dirty="0" smtClean="0">
                <a:effectLst/>
              </a:rPr>
            </a:br>
            <a:r>
              <a:rPr lang="en-SG" sz="4000" dirty="0" smtClean="0">
                <a:effectLst/>
              </a:rPr>
              <a:t>to </a:t>
            </a:r>
            <a:r>
              <a:rPr lang="en-SG" sz="4000" dirty="0">
                <a:effectLst/>
              </a:rPr>
              <a:t>love and good deeds </a:t>
            </a:r>
            <a:r>
              <a:rPr lang="en-SG" sz="3200" dirty="0">
                <a:effectLst/>
              </a:rPr>
              <a:t>(v 24</a:t>
            </a:r>
            <a:r>
              <a:rPr lang="en-SG" sz="3200" dirty="0" smtClean="0">
                <a:effectLst/>
              </a:rPr>
              <a:t>)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sz="2800" b="1" dirty="0" err="1" smtClean="0"/>
              <a:t>Qn</a:t>
            </a:r>
            <a:r>
              <a:rPr lang="en-SG" sz="2800" b="1" dirty="0" smtClean="0"/>
              <a:t>: </a:t>
            </a:r>
            <a:r>
              <a:rPr lang="en-SG" sz="2800" b="1" dirty="0"/>
              <a:t>What is the purpose of our existence</a:t>
            </a:r>
            <a:r>
              <a:rPr lang="en-SG" sz="2800" b="1" dirty="0" smtClean="0"/>
              <a:t>?</a:t>
            </a:r>
          </a:p>
          <a:p>
            <a:pPr marL="0" indent="0">
              <a:buNone/>
            </a:pPr>
            <a:endParaRPr lang="en-SG" sz="2800" b="1" dirty="0"/>
          </a:p>
          <a:p>
            <a:r>
              <a:rPr lang="en-SG" sz="2800" dirty="0" smtClean="0"/>
              <a:t>Stir up one another: to love and good deeds</a:t>
            </a:r>
          </a:p>
          <a:p>
            <a:pPr lvl="1"/>
            <a:r>
              <a:rPr lang="en-SG" sz="2800" dirty="0" smtClean="0"/>
              <a:t>To display Christ-like characteristics</a:t>
            </a:r>
          </a:p>
          <a:p>
            <a:pPr lvl="1"/>
            <a:r>
              <a:rPr lang="en-SG" sz="2800" dirty="0" smtClean="0"/>
              <a:t>To act in a way that glorifies God</a:t>
            </a:r>
          </a:p>
          <a:p>
            <a:pPr lvl="1"/>
            <a:endParaRPr lang="en-SG" sz="2800" dirty="0" smtClean="0"/>
          </a:p>
          <a:p>
            <a:pPr marL="0" indent="0">
              <a:buNone/>
            </a:pPr>
            <a:r>
              <a:rPr lang="en-SG" sz="2800" dirty="0"/>
              <a:t>In the same way, let your light shine before others, that they may see your good deeds and glorify your Father in heaven</a:t>
            </a:r>
            <a:r>
              <a:rPr lang="en-SG" sz="2800" dirty="0" smtClean="0"/>
              <a:t>.                       Matt 5:16 NIV</a:t>
            </a:r>
            <a:endParaRPr lang="en-SG" sz="2800" dirty="0"/>
          </a:p>
          <a:p>
            <a:pPr marL="0" indent="0">
              <a:buNone/>
            </a:pPr>
            <a:endParaRPr lang="en-SG" sz="3200" dirty="0" smtClean="0"/>
          </a:p>
        </p:txBody>
      </p:sp>
    </p:spTree>
    <p:extLst>
      <p:ext uri="{BB962C8B-B14F-4D97-AF65-F5344CB8AC3E}">
        <p14:creationId xmlns:p14="http://schemas.microsoft.com/office/powerpoint/2010/main" val="30834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SG" sz="2800" dirty="0" smtClean="0">
                <a:effectLst/>
              </a:rPr>
              <a:t>… not </a:t>
            </a:r>
            <a:r>
              <a:rPr lang="en-SG" sz="2800" dirty="0">
                <a:effectLst/>
              </a:rPr>
              <a:t>forsaking our own assembling together, as is the habit of some, but encouraging </a:t>
            </a:r>
            <a:r>
              <a:rPr lang="en-SG" sz="2800" i="1" dirty="0">
                <a:effectLst/>
              </a:rPr>
              <a:t>one </a:t>
            </a:r>
            <a:r>
              <a:rPr lang="en-SG" sz="2800" i="1" dirty="0" smtClean="0">
                <a:effectLst/>
              </a:rPr>
              <a:t>another </a:t>
            </a:r>
            <a:r>
              <a:rPr lang="en-SG" sz="2800" dirty="0">
                <a:effectLst/>
              </a:rPr>
              <a:t>and all the more as you see the day drawing near. </a:t>
            </a:r>
            <a:r>
              <a:rPr lang="en-SG" sz="2800" i="1" dirty="0" smtClean="0">
                <a:effectLst/>
              </a:rPr>
              <a:t> </a:t>
            </a:r>
            <a:r>
              <a:rPr lang="en-SG" sz="2000" dirty="0" smtClean="0">
                <a:effectLst/>
              </a:rPr>
              <a:t>(v25)</a:t>
            </a:r>
            <a:endParaRPr lang="en-S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sz="2800" b="1" dirty="0" err="1" smtClean="0"/>
              <a:t>Qn</a:t>
            </a:r>
            <a:r>
              <a:rPr lang="en-SG" sz="2800" b="1" dirty="0" smtClean="0"/>
              <a:t>: </a:t>
            </a:r>
            <a:r>
              <a:rPr lang="en-SG" sz="2800" b="1" dirty="0"/>
              <a:t>What is the purpose of our existence</a:t>
            </a:r>
            <a:r>
              <a:rPr lang="en-SG" sz="2800" b="1" dirty="0" smtClean="0"/>
              <a:t>?</a:t>
            </a:r>
          </a:p>
          <a:p>
            <a:pPr marL="0" indent="0">
              <a:buNone/>
            </a:pPr>
            <a:endParaRPr lang="en-SG" sz="2800" b="1" dirty="0"/>
          </a:p>
          <a:p>
            <a:r>
              <a:rPr lang="en-SG" sz="2800" dirty="0" smtClean="0"/>
              <a:t>Encourage one another: to be faithful to God because Jesus Christ is coming back</a:t>
            </a:r>
          </a:p>
          <a:p>
            <a:endParaRPr lang="en-SG" sz="2800" dirty="0"/>
          </a:p>
          <a:p>
            <a:pPr marL="0" indent="0">
              <a:buNone/>
            </a:pPr>
            <a:r>
              <a:rPr lang="en-SG" sz="2800" dirty="0"/>
              <a:t>But encourage one another daily, as long as it is called “Today,” so that none of you may be hardened by sin’s deceitfulness</a:t>
            </a:r>
            <a:r>
              <a:rPr lang="en-SG" sz="2800" dirty="0" smtClean="0"/>
              <a:t>.                 </a:t>
            </a:r>
            <a:r>
              <a:rPr lang="en-SG" sz="2800" dirty="0" err="1" smtClean="0"/>
              <a:t>Heb</a:t>
            </a:r>
            <a:r>
              <a:rPr lang="en-SG" sz="2800" dirty="0" smtClean="0"/>
              <a:t> 3:13 NIV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614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4145"/>
            <a:ext cx="7543800" cy="118872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Lesson from the Sequoia Tree</a:t>
            </a:r>
            <a:endParaRPr lang="en-US" sz="4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71" y="2666888"/>
            <a:ext cx="378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0" y="1569066"/>
            <a:ext cx="378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895033" y="5331418"/>
            <a:ext cx="3057041" cy="1273972"/>
            <a:chOff x="1215497" y="951179"/>
            <a:chExt cx="2369604" cy="236960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1215497" y="951179"/>
              <a:ext cx="2369604" cy="236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562517" y="1298199"/>
              <a:ext cx="1675564" cy="1675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2"/>
                  </a:solidFill>
                  <a:cs typeface="Times New Roman" pitchFamily="18" charset="0"/>
                </a:rPr>
                <a:t>Ability to grow </a:t>
              </a:r>
              <a:r>
                <a:rPr lang="en-US" sz="2400" dirty="0">
                  <a:solidFill>
                    <a:schemeClr val="tx2"/>
                  </a:solidFill>
                  <a:cs typeface="Times New Roman" pitchFamily="18" charset="0"/>
                </a:rPr>
                <a:t>to a </a:t>
              </a:r>
              <a:r>
                <a:rPr lang="en-US" sz="2400" dirty="0" smtClean="0">
                  <a:solidFill>
                    <a:schemeClr val="tx2"/>
                  </a:solidFill>
                  <a:cs typeface="Times New Roman" pitchFamily="18" charset="0"/>
                </a:rPr>
                <a:t>height </a:t>
              </a:r>
              <a:r>
                <a:rPr lang="en-US" sz="2400" dirty="0">
                  <a:solidFill>
                    <a:schemeClr val="tx2"/>
                  </a:solidFill>
                  <a:cs typeface="Times New Roman" pitchFamily="18" charset="0"/>
                </a:rPr>
                <a:t>of </a:t>
              </a:r>
              <a:r>
                <a:rPr lang="en-US" sz="2400" dirty="0" smtClean="0">
                  <a:solidFill>
                    <a:schemeClr val="tx2"/>
                  </a:solidFill>
                  <a:cs typeface="Times New Roman" pitchFamily="18" charset="0"/>
                </a:rPr>
                <a:t>90 m</a:t>
              </a:r>
              <a:endParaRPr lang="en-US" sz="240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8642" y="1007390"/>
            <a:ext cx="4533260" cy="1642806"/>
            <a:chOff x="1215497" y="951179"/>
            <a:chExt cx="2369604" cy="236960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215497" y="951179"/>
              <a:ext cx="2369604" cy="236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491787" y="1309979"/>
              <a:ext cx="1833956" cy="17896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On average, its base </a:t>
              </a:r>
              <a:r>
                <a:rPr lang="en-US" sz="2400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diameter </a:t>
              </a:r>
              <a:r>
                <a:rPr lang="en-US" sz="2400" dirty="0" smtClean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is 10 m and the roots </a:t>
              </a:r>
              <a:r>
                <a:rPr lang="en-US" sz="2400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are </a:t>
              </a:r>
              <a:r>
                <a:rPr lang="en-US" sz="2400" dirty="0" smtClean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between 1.5 and 2 m deep</a:t>
              </a:r>
              <a:endParaRPr lang="en-US" sz="2400" dirty="0">
                <a:solidFill>
                  <a:schemeClr val="tx2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F:\My Pictures\CVSS\Grow_Together_550x5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9" y="764704"/>
            <a:ext cx="8273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Conclusion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2800" dirty="0" smtClean="0"/>
              <a:t>In this journey of </a:t>
            </a:r>
            <a:r>
              <a:rPr lang="en-SG" sz="2800" dirty="0" smtClean="0"/>
              <a:t>faith, </a:t>
            </a:r>
            <a:r>
              <a:rPr lang="en-SG" sz="2800" dirty="0" smtClean="0"/>
              <a:t>we are to </a:t>
            </a:r>
          </a:p>
          <a:p>
            <a:r>
              <a:rPr lang="en-SG" sz="2800" dirty="0" smtClean="0"/>
              <a:t>Take ownership of our spiritual growth: draw near to God</a:t>
            </a:r>
          </a:p>
          <a:p>
            <a:r>
              <a:rPr lang="en-SG" sz="2800" dirty="0" smtClean="0"/>
              <a:t>Take God at His word: hold fast the confession</a:t>
            </a:r>
          </a:p>
          <a:p>
            <a:r>
              <a:rPr lang="en-SG" sz="2800" dirty="0" smtClean="0"/>
              <a:t>Take others along with us: consider how to stir up one another to love and good deeds</a:t>
            </a:r>
          </a:p>
          <a:p>
            <a:endParaRPr lang="en-SG" sz="2800" dirty="0" smtClean="0"/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6942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Prophetic Acts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SG" sz="2800" dirty="0"/>
              <a:t>Ezekiel was asked to lie on one side for 390 days and the other side for 40 </a:t>
            </a:r>
            <a:r>
              <a:rPr lang="en-SG" sz="2800" dirty="0" smtClean="0"/>
              <a:t>days, bearing the sins of Israel &amp; Judah respectively (</a:t>
            </a:r>
            <a:r>
              <a:rPr lang="en-SG" sz="2800" dirty="0" err="1" smtClean="0"/>
              <a:t>Eze</a:t>
            </a:r>
            <a:r>
              <a:rPr lang="en-SG" sz="2800" dirty="0" smtClean="0"/>
              <a:t> 4:4-6)</a:t>
            </a:r>
            <a:endParaRPr lang="en-SG" sz="2800" dirty="0"/>
          </a:p>
          <a:p>
            <a:pPr lvl="0"/>
            <a:r>
              <a:rPr lang="en-SG" sz="2800" dirty="0" smtClean="0"/>
              <a:t>Isaiah </a:t>
            </a:r>
            <a:r>
              <a:rPr lang="en-SG" sz="2800" dirty="0"/>
              <a:t>was asked to go naked </a:t>
            </a:r>
            <a:r>
              <a:rPr lang="en-SG" sz="2800" dirty="0" smtClean="0"/>
              <a:t>and barefooted for 3 years  as a sign against Egypt &amp; Cush (Is </a:t>
            </a:r>
            <a:r>
              <a:rPr lang="en-SG" sz="2800" dirty="0"/>
              <a:t>20:1-4)</a:t>
            </a:r>
          </a:p>
          <a:p>
            <a:r>
              <a:rPr lang="en-SG" sz="2800" dirty="0"/>
              <a:t>Hosea was asked by God to marry </a:t>
            </a:r>
            <a:r>
              <a:rPr lang="en-SG" sz="2800" dirty="0" smtClean="0"/>
              <a:t>a promiscuous woman as a sign against Israel (</a:t>
            </a:r>
            <a:r>
              <a:rPr lang="en-SG" sz="2800" dirty="0" err="1" smtClean="0"/>
              <a:t>Hos</a:t>
            </a:r>
            <a:r>
              <a:rPr lang="en-SG" sz="2800" dirty="0" smtClean="0"/>
              <a:t> 1:2)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2434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Hosea 6:1-4 NASB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aseline="30000" dirty="0"/>
              <a:t>1</a:t>
            </a:r>
            <a:r>
              <a:rPr lang="en-SG" dirty="0"/>
              <a:t> “Come, let us return to the </a:t>
            </a:r>
            <a:r>
              <a:rPr lang="en-SG" cap="small" dirty="0"/>
              <a:t>Lord</a:t>
            </a:r>
            <a:r>
              <a:rPr lang="en-SG" dirty="0"/>
              <a:t>.</a:t>
            </a:r>
            <a:br>
              <a:rPr lang="en-SG" dirty="0"/>
            </a:br>
            <a:r>
              <a:rPr lang="en-SG" dirty="0"/>
              <a:t>For He has torn </a:t>
            </a:r>
            <a:r>
              <a:rPr lang="en-SG" i="1" dirty="0"/>
              <a:t>us</a:t>
            </a:r>
            <a:r>
              <a:rPr lang="en-SG" dirty="0"/>
              <a:t>, but He will heal us;</a:t>
            </a:r>
            <a:br>
              <a:rPr lang="en-SG" dirty="0"/>
            </a:br>
            <a:r>
              <a:rPr lang="en-SG" dirty="0"/>
              <a:t>He has wounded </a:t>
            </a:r>
            <a:r>
              <a:rPr lang="en-SG" i="1" dirty="0"/>
              <a:t>us</a:t>
            </a:r>
            <a:r>
              <a:rPr lang="en-SG" dirty="0"/>
              <a:t>, but He will bandage us.</a:t>
            </a:r>
            <a:br>
              <a:rPr lang="en-SG" dirty="0"/>
            </a:br>
            <a:r>
              <a:rPr lang="en-SG" baseline="30000" dirty="0"/>
              <a:t>2 </a:t>
            </a:r>
            <a:r>
              <a:rPr lang="en-SG" dirty="0"/>
              <a:t>“He will revive us after two days;</a:t>
            </a:r>
            <a:br>
              <a:rPr lang="en-SG" dirty="0"/>
            </a:br>
            <a:r>
              <a:rPr lang="en-SG" dirty="0"/>
              <a:t>He will raise us up on the third day,</a:t>
            </a:r>
            <a:br>
              <a:rPr lang="en-SG" dirty="0"/>
            </a:br>
            <a:r>
              <a:rPr lang="en-SG" dirty="0"/>
              <a:t>That we may live before Him.</a:t>
            </a:r>
            <a:br>
              <a:rPr lang="en-SG" dirty="0"/>
            </a:br>
            <a:r>
              <a:rPr lang="en-SG" baseline="30000" dirty="0"/>
              <a:t>3 </a:t>
            </a:r>
            <a:r>
              <a:rPr lang="en-SG" dirty="0"/>
              <a:t>“So let us know, </a:t>
            </a:r>
            <a:r>
              <a:rPr lang="en-SG" dirty="0">
                <a:solidFill>
                  <a:srgbClr val="FF0000"/>
                </a:solidFill>
              </a:rPr>
              <a:t>let us press on to know the </a:t>
            </a:r>
            <a:r>
              <a:rPr lang="en-SG" cap="small" dirty="0">
                <a:solidFill>
                  <a:srgbClr val="FF0000"/>
                </a:solidFill>
              </a:rPr>
              <a:t>Lord</a:t>
            </a:r>
            <a:r>
              <a:rPr lang="en-SG" dirty="0"/>
              <a:t>.</a:t>
            </a:r>
            <a:br>
              <a:rPr lang="en-SG" dirty="0"/>
            </a:br>
            <a:r>
              <a:rPr lang="en-SG" dirty="0"/>
              <a:t>His going forth is as certain as the dawn;</a:t>
            </a:r>
            <a:br>
              <a:rPr lang="en-SG" dirty="0"/>
            </a:br>
            <a:r>
              <a:rPr lang="en-SG" dirty="0"/>
              <a:t>And He will come to us like the rain,</a:t>
            </a:r>
            <a:br>
              <a:rPr lang="en-SG" dirty="0"/>
            </a:br>
            <a:r>
              <a:rPr lang="en-SG" dirty="0"/>
              <a:t>Like the spring rain watering the earth.”</a:t>
            </a:r>
          </a:p>
          <a:p>
            <a:pPr marL="0" indent="0">
              <a:buNone/>
            </a:pPr>
            <a:r>
              <a:rPr lang="en-SG" baseline="30000" dirty="0" smtClean="0"/>
              <a:t>4 </a:t>
            </a:r>
            <a:r>
              <a:rPr lang="en-SG" dirty="0" smtClean="0"/>
              <a:t>What </a:t>
            </a:r>
            <a:r>
              <a:rPr lang="en-SG" dirty="0"/>
              <a:t>shall I do with you, O Ephraim?</a:t>
            </a:r>
            <a:br>
              <a:rPr lang="en-SG" dirty="0"/>
            </a:br>
            <a:r>
              <a:rPr lang="en-SG" dirty="0"/>
              <a:t>What shall I do with you, O Judah?</a:t>
            </a:r>
            <a:br>
              <a:rPr lang="en-SG" dirty="0"/>
            </a:br>
            <a:r>
              <a:rPr lang="en-SG" dirty="0"/>
              <a:t>For your loyalty is like a morning cloud</a:t>
            </a:r>
            <a:br>
              <a:rPr lang="en-SG" dirty="0"/>
            </a:br>
            <a:r>
              <a:rPr lang="en-SG" dirty="0"/>
              <a:t>And like the dew which goes away early. </a:t>
            </a:r>
          </a:p>
        </p:txBody>
      </p:sp>
    </p:spTree>
    <p:extLst>
      <p:ext uri="{BB962C8B-B14F-4D97-AF65-F5344CB8AC3E}">
        <p14:creationId xmlns:p14="http://schemas.microsoft.com/office/powerpoint/2010/main" val="2422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God’s Unfailing Love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baseline="30000" dirty="0"/>
              <a:t>8</a:t>
            </a:r>
            <a:r>
              <a:rPr lang="en-SG" dirty="0"/>
              <a:t> “How can I give you up, Ephraim?</a:t>
            </a:r>
            <a:br>
              <a:rPr lang="en-SG" dirty="0"/>
            </a:br>
            <a:r>
              <a:rPr lang="en-SG" dirty="0"/>
              <a:t>    How can I hand you over, Israel?</a:t>
            </a:r>
            <a:br>
              <a:rPr lang="en-SG" dirty="0"/>
            </a:br>
            <a:r>
              <a:rPr lang="en-SG" dirty="0"/>
              <a:t>How can I treat you like </a:t>
            </a:r>
            <a:r>
              <a:rPr lang="en-SG" dirty="0" err="1"/>
              <a:t>Admah</a:t>
            </a:r>
            <a:r>
              <a:rPr lang="en-SG" dirty="0"/>
              <a:t>?</a:t>
            </a:r>
            <a:br>
              <a:rPr lang="en-SG" dirty="0"/>
            </a:br>
            <a:r>
              <a:rPr lang="en-SG" dirty="0"/>
              <a:t>    How can I make you like </a:t>
            </a:r>
            <a:r>
              <a:rPr lang="en-SG" dirty="0" err="1"/>
              <a:t>Zeboyim</a:t>
            </a:r>
            <a:r>
              <a:rPr lang="en-SG" dirty="0"/>
              <a:t>?</a:t>
            </a:r>
            <a:br>
              <a:rPr lang="en-SG" dirty="0"/>
            </a:br>
            <a:r>
              <a:rPr lang="en-SG" dirty="0"/>
              <a:t>My heart is changed within me;</a:t>
            </a:r>
            <a:br>
              <a:rPr lang="en-SG" dirty="0"/>
            </a:br>
            <a:r>
              <a:rPr lang="en-SG" dirty="0"/>
              <a:t>    all my compassion is aroused.</a:t>
            </a:r>
            <a:br>
              <a:rPr lang="en-SG" dirty="0"/>
            </a:br>
            <a:r>
              <a:rPr lang="en-SG" baseline="30000" dirty="0"/>
              <a:t>9 </a:t>
            </a:r>
            <a:r>
              <a:rPr lang="en-SG" dirty="0"/>
              <a:t>I will not carry out my fierce anger,</a:t>
            </a:r>
            <a:br>
              <a:rPr lang="en-SG" dirty="0"/>
            </a:br>
            <a:r>
              <a:rPr lang="en-SG" dirty="0"/>
              <a:t>    nor will I devastate Ephraim again.</a:t>
            </a:r>
            <a:br>
              <a:rPr lang="en-SG" dirty="0"/>
            </a:br>
            <a:r>
              <a:rPr lang="en-SG" dirty="0"/>
              <a:t>For I am God, and not a man—</a:t>
            </a:r>
            <a:br>
              <a:rPr lang="en-SG" dirty="0"/>
            </a:br>
            <a:r>
              <a:rPr lang="en-SG" dirty="0"/>
              <a:t>    the Holy One among you.</a:t>
            </a:r>
            <a:br>
              <a:rPr lang="en-SG" dirty="0"/>
            </a:br>
            <a:r>
              <a:rPr lang="en-SG" dirty="0"/>
              <a:t>    I will not come against their cities</a:t>
            </a:r>
            <a:r>
              <a:rPr lang="en-SG" dirty="0" smtClean="0"/>
              <a:t>.    </a:t>
            </a:r>
            <a:r>
              <a:rPr lang="en-SG" dirty="0" err="1" smtClean="0"/>
              <a:t>Hos</a:t>
            </a:r>
            <a:r>
              <a:rPr lang="en-SG" dirty="0" smtClean="0"/>
              <a:t> 11:8-9 NIV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4354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Gods of this age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SG" dirty="0"/>
              <a:t>Humanism – the belief that mankind determine their own destiny and everything can be accounted for based on scientific evidence; there’s no afterlife nor believe in God. </a:t>
            </a:r>
            <a:endParaRPr lang="en-SG" dirty="0" smtClean="0"/>
          </a:p>
          <a:p>
            <a:pPr lvl="0"/>
            <a:r>
              <a:rPr lang="en-SG" dirty="0" smtClean="0"/>
              <a:t>Technological </a:t>
            </a:r>
            <a:r>
              <a:rPr lang="en-SG" dirty="0"/>
              <a:t>devices – to the extent that we are controlled by them at the expense of our relationship with God; people can be addicted to gaming, pornography, social media, etc.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918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 smtClean="0"/>
              <a:t>Heb</a:t>
            </a:r>
            <a:r>
              <a:rPr lang="en-SG" dirty="0" smtClean="0"/>
              <a:t> 10:9-25 NASB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baseline="30000" dirty="0"/>
              <a:t>19 </a:t>
            </a:r>
            <a:r>
              <a:rPr lang="en-SG" dirty="0"/>
              <a:t>Therefore, brethren, since we have confidence to enter the holy place by the blood of Jesus, </a:t>
            </a:r>
            <a:r>
              <a:rPr lang="en-SG" baseline="30000" dirty="0"/>
              <a:t>20 </a:t>
            </a:r>
            <a:r>
              <a:rPr lang="en-SG" dirty="0"/>
              <a:t>by a new and living way which He inaugurated for us through the veil, that is, His flesh, </a:t>
            </a:r>
            <a:r>
              <a:rPr lang="en-SG" baseline="30000" dirty="0"/>
              <a:t>21 </a:t>
            </a:r>
            <a:r>
              <a:rPr lang="en-SG" dirty="0"/>
              <a:t>and since </a:t>
            </a:r>
            <a:r>
              <a:rPr lang="en-SG" i="1" dirty="0"/>
              <a:t>we have</a:t>
            </a:r>
            <a:r>
              <a:rPr lang="en-SG" dirty="0"/>
              <a:t> a great priest over the house of God, </a:t>
            </a:r>
            <a:r>
              <a:rPr lang="en-SG" baseline="30000" dirty="0"/>
              <a:t>22 </a:t>
            </a:r>
            <a:r>
              <a:rPr lang="en-SG" dirty="0">
                <a:solidFill>
                  <a:srgbClr val="FF0000"/>
                </a:solidFill>
              </a:rPr>
              <a:t>let us draw near </a:t>
            </a:r>
            <a:r>
              <a:rPr lang="en-SG" dirty="0"/>
              <a:t>with a sincere heart in full assurance of </a:t>
            </a:r>
            <a:r>
              <a:rPr lang="en-SG" dirty="0">
                <a:solidFill>
                  <a:srgbClr val="0070C0"/>
                </a:solidFill>
              </a:rPr>
              <a:t>faith</a:t>
            </a:r>
            <a:r>
              <a:rPr lang="en-SG" dirty="0"/>
              <a:t>, having our hearts sprinkled </a:t>
            </a:r>
            <a:r>
              <a:rPr lang="en-SG" i="1" dirty="0"/>
              <a:t>clean</a:t>
            </a:r>
            <a:r>
              <a:rPr lang="en-SG" dirty="0"/>
              <a:t> from an evil conscience and our bodies washed with pure water. </a:t>
            </a:r>
            <a:r>
              <a:rPr lang="en-SG" baseline="30000" dirty="0"/>
              <a:t>23 </a:t>
            </a:r>
            <a:r>
              <a:rPr lang="en-SG" dirty="0">
                <a:solidFill>
                  <a:srgbClr val="FF0000"/>
                </a:solidFill>
              </a:rPr>
              <a:t>Let us hold fast</a:t>
            </a:r>
            <a:r>
              <a:rPr lang="en-SG" dirty="0"/>
              <a:t> the confession of our </a:t>
            </a:r>
            <a:r>
              <a:rPr lang="en-SG" dirty="0">
                <a:solidFill>
                  <a:srgbClr val="0070C0"/>
                </a:solidFill>
              </a:rPr>
              <a:t>hope</a:t>
            </a:r>
            <a:r>
              <a:rPr lang="en-SG" dirty="0"/>
              <a:t> without wavering, for He who promised is faithful; </a:t>
            </a:r>
            <a:r>
              <a:rPr lang="en-SG" baseline="30000" dirty="0"/>
              <a:t>24 </a:t>
            </a:r>
            <a:r>
              <a:rPr lang="en-SG" dirty="0"/>
              <a:t>and </a:t>
            </a:r>
            <a:r>
              <a:rPr lang="en-SG" dirty="0">
                <a:solidFill>
                  <a:srgbClr val="FF0000"/>
                </a:solidFill>
              </a:rPr>
              <a:t>let us consider </a:t>
            </a:r>
            <a:r>
              <a:rPr lang="en-SG" dirty="0"/>
              <a:t>how to stimulate one another to </a:t>
            </a:r>
            <a:r>
              <a:rPr lang="en-SG" dirty="0">
                <a:solidFill>
                  <a:srgbClr val="0070C0"/>
                </a:solidFill>
              </a:rPr>
              <a:t>love</a:t>
            </a:r>
            <a:r>
              <a:rPr lang="en-SG" dirty="0"/>
              <a:t> and good deeds, </a:t>
            </a:r>
            <a:r>
              <a:rPr lang="en-SG" baseline="30000" dirty="0"/>
              <a:t>25 </a:t>
            </a:r>
            <a:r>
              <a:rPr lang="en-SG" dirty="0"/>
              <a:t>not forsaking our own assembling together, as is the habit of some, but encouraging </a:t>
            </a:r>
            <a:r>
              <a:rPr lang="en-SG" i="1" dirty="0"/>
              <a:t>one another</a:t>
            </a:r>
            <a:r>
              <a:rPr lang="en-SG" dirty="0"/>
              <a:t>; and all the more as you see the day drawing near.</a:t>
            </a:r>
          </a:p>
        </p:txBody>
      </p:sp>
    </p:spTree>
    <p:extLst>
      <p:ext uri="{BB962C8B-B14F-4D97-AF65-F5344CB8AC3E}">
        <p14:creationId xmlns:p14="http://schemas.microsoft.com/office/powerpoint/2010/main" val="13703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4000" dirty="0">
                <a:effectLst/>
              </a:rPr>
              <a:t>Let us </a:t>
            </a:r>
            <a:r>
              <a:rPr lang="en-SG" sz="4000" dirty="0" smtClean="0">
                <a:effectLst/>
              </a:rPr>
              <a:t>draw near </a:t>
            </a:r>
            <a:r>
              <a:rPr lang="en-SG" sz="4000" dirty="0">
                <a:effectLst/>
              </a:rPr>
              <a:t>with a sincere </a:t>
            </a:r>
            <a:r>
              <a:rPr lang="en-SG" sz="4000" dirty="0" smtClean="0">
                <a:effectLst/>
              </a:rPr>
              <a:t/>
            </a:r>
            <a:br>
              <a:rPr lang="en-SG" sz="4000" dirty="0" smtClean="0">
                <a:effectLst/>
              </a:rPr>
            </a:br>
            <a:r>
              <a:rPr lang="en-SG" sz="4000" dirty="0" smtClean="0">
                <a:effectLst/>
              </a:rPr>
              <a:t>heart </a:t>
            </a:r>
            <a:r>
              <a:rPr lang="en-SG" sz="4000" dirty="0">
                <a:effectLst/>
              </a:rPr>
              <a:t>in full assurance of faith </a:t>
            </a:r>
            <a:r>
              <a:rPr lang="en-SG" sz="4000" dirty="0" smtClean="0">
                <a:effectLst/>
              </a:rPr>
              <a:t>…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2800" b="1" dirty="0" err="1" smtClean="0"/>
              <a:t>Qn</a:t>
            </a:r>
            <a:r>
              <a:rPr lang="en-SG" sz="2800" b="1" dirty="0" smtClean="0"/>
              <a:t>: How can we approach God?</a:t>
            </a:r>
          </a:p>
          <a:p>
            <a:r>
              <a:rPr lang="en-SG" sz="2800" dirty="0" smtClean="0"/>
              <a:t>Confidence: freedom from all fears</a:t>
            </a:r>
          </a:p>
          <a:p>
            <a:r>
              <a:rPr lang="en-SG" sz="2800" dirty="0" smtClean="0"/>
              <a:t>Faith: in the shed blood of Jesus Christ</a:t>
            </a:r>
          </a:p>
          <a:p>
            <a:r>
              <a:rPr lang="en-SG" sz="2800" dirty="0" smtClean="0"/>
              <a:t>Sincere heart: truth in our innermost being</a:t>
            </a:r>
          </a:p>
          <a:p>
            <a:endParaRPr lang="en-SG" sz="2800" dirty="0"/>
          </a:p>
          <a:p>
            <a:pPr marL="0" indent="0">
              <a:buNone/>
            </a:pPr>
            <a:r>
              <a:rPr lang="en-SG" sz="2800" dirty="0"/>
              <a:t>Behold, You desire truth in the </a:t>
            </a:r>
            <a:r>
              <a:rPr lang="en-SG" sz="2800" dirty="0" smtClean="0"/>
              <a:t>innermost </a:t>
            </a:r>
            <a:r>
              <a:rPr lang="en-SG" sz="2800" dirty="0"/>
              <a:t>being</a:t>
            </a:r>
            <a:r>
              <a:rPr lang="en-SG" sz="2800" dirty="0" smtClean="0"/>
              <a:t>, …</a:t>
            </a:r>
          </a:p>
          <a:p>
            <a:pPr marL="0" indent="0">
              <a:buNone/>
            </a:pPr>
            <a:r>
              <a:rPr lang="en-SG" sz="2800" dirty="0"/>
              <a:t>	</a:t>
            </a:r>
            <a:r>
              <a:rPr lang="en-SG" sz="2800" dirty="0" smtClean="0"/>
              <a:t>					            Ps 51:6a</a:t>
            </a:r>
            <a:r>
              <a:rPr lang="en-SG" sz="2800" dirty="0"/>
              <a:t/>
            </a:r>
            <a:br>
              <a:rPr lang="en-SG" sz="2800" dirty="0"/>
            </a:b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120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4000" dirty="0" smtClean="0">
                <a:effectLst/>
              </a:rPr>
              <a:t>… having </a:t>
            </a:r>
            <a:r>
              <a:rPr lang="en-SG" sz="4000" dirty="0">
                <a:effectLst/>
              </a:rPr>
              <a:t>our hearts sprinkled </a:t>
            </a:r>
            <a:r>
              <a:rPr lang="en-SG" sz="4000" i="1" dirty="0">
                <a:effectLst/>
              </a:rPr>
              <a:t>clean</a:t>
            </a:r>
            <a:r>
              <a:rPr lang="en-SG" sz="4000" dirty="0">
                <a:effectLst/>
              </a:rPr>
              <a:t> from an evil conscience and our bodies washed with pure </a:t>
            </a:r>
            <a:r>
              <a:rPr lang="en-SG" sz="4000" dirty="0" smtClean="0">
                <a:effectLst/>
              </a:rPr>
              <a:t>water </a:t>
            </a:r>
            <a:r>
              <a:rPr lang="en-SG" sz="3200" dirty="0" smtClean="0">
                <a:effectLst/>
              </a:rPr>
              <a:t>(v22)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G" sz="3000" b="1" dirty="0" err="1" smtClean="0"/>
              <a:t>Qn</a:t>
            </a:r>
            <a:r>
              <a:rPr lang="en-SG" sz="3000" b="1" dirty="0" smtClean="0"/>
              <a:t>: How can we approach God?</a:t>
            </a:r>
          </a:p>
          <a:p>
            <a:r>
              <a:rPr lang="en-SG" sz="3000" dirty="0" smtClean="0"/>
              <a:t>Bathe with God’s Word daily</a:t>
            </a:r>
          </a:p>
          <a:p>
            <a:endParaRPr lang="en-SG" sz="3000" dirty="0"/>
          </a:p>
          <a:p>
            <a:pPr marL="0" indent="0">
              <a:buNone/>
            </a:pPr>
            <a:r>
              <a:rPr lang="en-SG" sz="3000" dirty="0"/>
              <a:t>For the word of God is alive and active. Sharper than any double-edged sword, it penetrates even to dividing soul and spirit, joints and marrow; it judges the thoughts and attitudes of the heart. </a:t>
            </a:r>
            <a:r>
              <a:rPr lang="en-SG" sz="3000" dirty="0" smtClean="0"/>
              <a:t>  </a:t>
            </a:r>
            <a:r>
              <a:rPr lang="en-SG" sz="3000" dirty="0" err="1" smtClean="0"/>
              <a:t>Heb</a:t>
            </a:r>
            <a:r>
              <a:rPr lang="en-SG" sz="3000" dirty="0" smtClean="0"/>
              <a:t> 4:12  </a:t>
            </a:r>
          </a:p>
          <a:p>
            <a:pPr marL="0" indent="0">
              <a:buNone/>
            </a:pPr>
            <a:endParaRPr lang="en-SG" sz="1200" dirty="0" smtClean="0"/>
          </a:p>
          <a:p>
            <a:pPr marL="0" indent="0">
              <a:buNone/>
            </a:pPr>
            <a:r>
              <a:rPr lang="en-SG" sz="3000" dirty="0" smtClean="0"/>
              <a:t>Come </a:t>
            </a:r>
            <a:r>
              <a:rPr lang="en-SG" sz="3000" dirty="0"/>
              <a:t>near to God and he will come near to you. Wash your hands, you sinners, and purify your hearts, you double-minded</a:t>
            </a:r>
            <a:r>
              <a:rPr lang="en-SG" sz="3000" dirty="0" smtClean="0"/>
              <a:t>.    </a:t>
            </a:r>
            <a:r>
              <a:rPr lang="en-SG" sz="3000" dirty="0"/>
              <a:t>Jas 4:8 NIV</a:t>
            </a:r>
          </a:p>
          <a:p>
            <a:pPr marL="0" indent="0">
              <a:buNone/>
            </a:pPr>
            <a:endParaRPr lang="en-SG" sz="2800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74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SG" sz="4400" dirty="0">
                <a:effectLst/>
              </a:rPr>
              <a:t>Let us </a:t>
            </a:r>
            <a:r>
              <a:rPr lang="en-SG" sz="4400" dirty="0" smtClean="0">
                <a:effectLst/>
              </a:rPr>
              <a:t>hold </a:t>
            </a:r>
            <a:r>
              <a:rPr lang="en-SG" sz="4400" dirty="0">
                <a:effectLst/>
              </a:rPr>
              <a:t>fast the confession of our hope </a:t>
            </a:r>
            <a:r>
              <a:rPr lang="en-SG" sz="4400" dirty="0" smtClean="0">
                <a:effectLst/>
              </a:rPr>
              <a:t/>
            </a:r>
            <a:br>
              <a:rPr lang="en-SG" sz="4400" dirty="0" smtClean="0">
                <a:effectLst/>
              </a:rPr>
            </a:br>
            <a:r>
              <a:rPr lang="en-SG" sz="4400" dirty="0" smtClean="0">
                <a:effectLst/>
              </a:rPr>
              <a:t>without wavering </a:t>
            </a:r>
            <a:r>
              <a:rPr lang="en-SG" sz="4400" dirty="0">
                <a:effectLst/>
              </a:rPr>
              <a:t>for He who promised is </a:t>
            </a:r>
            <a:r>
              <a:rPr lang="en-SG" sz="4400" dirty="0" smtClean="0">
                <a:effectLst/>
              </a:rPr>
              <a:t>faithful </a:t>
            </a:r>
            <a:r>
              <a:rPr lang="en-SG" sz="3600" dirty="0">
                <a:effectLst/>
              </a:rPr>
              <a:t>(v 23</a:t>
            </a:r>
            <a:r>
              <a:rPr lang="en-SG" sz="3600" dirty="0" smtClean="0">
                <a:effectLst/>
              </a:rPr>
              <a:t>)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2800" b="1" dirty="0" err="1"/>
              <a:t>Qn</a:t>
            </a:r>
            <a:r>
              <a:rPr lang="en-SG" sz="2800" b="1" dirty="0"/>
              <a:t>: What can we do in the face of adversity?</a:t>
            </a:r>
          </a:p>
          <a:p>
            <a:pPr marL="0" indent="0">
              <a:buNone/>
            </a:pPr>
            <a:endParaRPr lang="en-SG" sz="2800" dirty="0" smtClean="0"/>
          </a:p>
          <a:p>
            <a:r>
              <a:rPr lang="en-SG" sz="2800" dirty="0" smtClean="0"/>
              <a:t>Confess Jesus: our Apostle &amp; High Priest </a:t>
            </a:r>
          </a:p>
          <a:p>
            <a:endParaRPr lang="en-SG" sz="2800" dirty="0" smtClean="0"/>
          </a:p>
          <a:p>
            <a:pPr marL="0" indent="0">
              <a:buNone/>
            </a:pPr>
            <a:r>
              <a:rPr lang="en-SG" sz="2800" dirty="0"/>
              <a:t>Therefore, holy brethren, partakers of a heavenly calling, consider Jesus, the Apostle and High Priest of our confession; He was faithful to Him who appointed Him, … </a:t>
            </a:r>
            <a:r>
              <a:rPr lang="en-SG" sz="2800" dirty="0" err="1"/>
              <a:t>Heb</a:t>
            </a:r>
            <a:r>
              <a:rPr lang="en-SG" sz="2800" dirty="0"/>
              <a:t> 3:1-2 </a:t>
            </a:r>
            <a:r>
              <a:rPr lang="en-SG" sz="2800" dirty="0" smtClean="0"/>
              <a:t>NASB</a:t>
            </a:r>
          </a:p>
          <a:p>
            <a:pPr marL="0" indent="0">
              <a:buNone/>
            </a:pPr>
            <a:endParaRPr lang="en-SG" sz="2800" dirty="0" smtClean="0"/>
          </a:p>
          <a:p>
            <a:endParaRPr lang="en-SG" sz="2800" dirty="0"/>
          </a:p>
          <a:p>
            <a:pPr marL="0" indent="0">
              <a:buNone/>
            </a:pP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9944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289</TotalTime>
  <Words>786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Decatur</vt:lpstr>
      <vt:lpstr>Let Us Draw Near to God</vt:lpstr>
      <vt:lpstr>Prophetic Acts</vt:lpstr>
      <vt:lpstr>Hosea 6:1-4 NASB</vt:lpstr>
      <vt:lpstr>God’s Unfailing Love</vt:lpstr>
      <vt:lpstr>Gods of this age</vt:lpstr>
      <vt:lpstr>Heb 10:9-25 NASB</vt:lpstr>
      <vt:lpstr>Let us draw near with a sincere  heart in full assurance of faith …</vt:lpstr>
      <vt:lpstr>… having our hearts sprinkled clean from an evil conscience and our bodies washed with pure water (v22)</vt:lpstr>
      <vt:lpstr>Let us hold fast the confession of our hope  without wavering for He who promised is faithful (v 23)</vt:lpstr>
      <vt:lpstr>Let us hold fast the confession of our hope  without wavering for He who promised is faithful (v 23)</vt:lpstr>
      <vt:lpstr>Let us hold fast the confession of our hope  without wavering for He who promised is faithful (v 23)</vt:lpstr>
      <vt:lpstr>Let us consider how to stimulate one another  to love and good deeds (v 24)</vt:lpstr>
      <vt:lpstr>… not forsaking our own assembling together, as is the habit of some, but encouraging one another and all the more as you see the day drawing near.  (v25)</vt:lpstr>
      <vt:lpstr>Lesson from the Sequoia Tree</vt:lpstr>
      <vt:lpstr>PowerPoint Presentation</vt:lpstr>
      <vt:lpstr>Conclusion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Us Draw Near to God</dc:title>
  <dc:creator>MOE</dc:creator>
  <cp:lastModifiedBy>MOE</cp:lastModifiedBy>
  <cp:revision>22</cp:revision>
  <dcterms:created xsi:type="dcterms:W3CDTF">2015-02-21T03:15:08Z</dcterms:created>
  <dcterms:modified xsi:type="dcterms:W3CDTF">2015-03-07T07:48:54Z</dcterms:modified>
</cp:coreProperties>
</file>